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-6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7CAC6-2486-4328-9E27-772193BC3B14}" type="datetimeFigureOut">
              <a:rPr lang="en-CA" smtClean="0"/>
              <a:t>2025-11-07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CA8AB-95CF-4C91-BC5E-192ACAC5FD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3333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CA8AB-95CF-4C91-BC5E-192ACAC5FDE7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7092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CA8AB-95CF-4C91-BC5E-192ACAC5FDE7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3038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C90A1-B781-B547-29AC-FD9A68EF0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964" y="-939132"/>
            <a:ext cx="9384635" cy="3072731"/>
          </a:xfrm>
        </p:spPr>
        <p:txBody>
          <a:bodyPr>
            <a:noAutofit/>
          </a:bodyPr>
          <a:lstStyle/>
          <a:p>
            <a:pPr algn="ctr"/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  <a:t>CSP451: Cloud Computing</a:t>
            </a:r>
            <a:br>
              <a:rPr lang="en-US" sz="44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</a:br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  <a:t>Week 9 Azure Demo Presentation</a:t>
            </a:r>
            <a:br>
              <a:rPr lang="en-US" sz="44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</a:br>
            <a:endParaRPr lang="en-CA" sz="4400" b="1" dirty="0">
              <a:solidFill>
                <a:schemeClr val="bg2">
                  <a:lumMod val="50000"/>
                </a:schemeClr>
              </a:solidFill>
              <a:highlight>
                <a:srgbClr val="00FFFF"/>
              </a:highligh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7C57EF-9BAE-2A06-1663-79D8C3C411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315830" y="3022600"/>
            <a:ext cx="14823660" cy="64389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  <a:t>Serverless E-Commerce API</a:t>
            </a:r>
          </a:p>
          <a:p>
            <a:pPr algn="ctr"/>
            <a: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  <a:t>Presented by: Amit Kumar</a:t>
            </a:r>
            <a:b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</a:br>
            <a: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  <a:t>Student ID: 153260237</a:t>
            </a:r>
            <a:b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</a:br>
            <a: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  <a:t>Email: akumar250@myseneca.ca</a:t>
            </a:r>
            <a:b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</a:br>
            <a: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  <a:t>Date: November 2025</a:t>
            </a:r>
            <a:b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</a:br>
            <a:r>
              <a:rPr lang="en-US" sz="2800" b="1" dirty="0">
                <a:solidFill>
                  <a:schemeClr val="bg2">
                    <a:lumMod val="50000"/>
                  </a:schemeClr>
                </a:solidFill>
                <a:highlight>
                  <a:srgbClr val="00FFFF"/>
                </a:highlight>
              </a:rPr>
              <a:t>Course: CSP451</a:t>
            </a:r>
          </a:p>
          <a:p>
            <a:pPr algn="ctr"/>
            <a:endParaRPr lang="en-CA" sz="2800" b="1" dirty="0">
              <a:solidFill>
                <a:schemeClr val="bg2">
                  <a:lumMod val="50000"/>
                </a:schemeClr>
              </a:solidFill>
              <a:highlight>
                <a:srgbClr val="00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336216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39A6A-C76B-F5AA-F6BA-9239FEE78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8 - Process Order terminal screenshot</a:t>
            </a:r>
            <a:br>
              <a:rPr lang="en-US" dirty="0"/>
            </a:b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143E4D-99A2-A517-C722-04DAA53CE9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7368" y="2141538"/>
            <a:ext cx="6488288" cy="364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59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B0E9E-173D-98E0-8EB4-9E392C97D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685271"/>
            <a:ext cx="10131425" cy="1456267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 PART 3: Azure Portal </a:t>
            </a:r>
            <a:br>
              <a:rPr lang="en-CA" dirty="0"/>
            </a:br>
            <a:r>
              <a:rPr lang="en-CA" dirty="0"/>
              <a:t> (Storage Account)</a:t>
            </a:r>
            <a:br>
              <a:rPr lang="en-CA" dirty="0"/>
            </a:br>
            <a:br>
              <a:rPr lang="fr-FR" b="1" dirty="0"/>
            </a:b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8E437D-59ED-BE77-B73F-F2CB6369A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7368" y="2141538"/>
            <a:ext cx="6488288" cy="364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372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720AD-49FC-040F-88D3-BB4C4C68E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ecommfunc153260237 (Function App)</a:t>
            </a:r>
            <a:br>
              <a:rPr lang="en-CA" dirty="0"/>
            </a:b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7B9E99-991E-64D3-D46C-8D8F21D595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7368" y="2141538"/>
            <a:ext cx="6488288" cy="364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181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F10BC-46F3-6AFD-62E4-1D16CB330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ecommbus153260237 (Service Bus)</a:t>
            </a:r>
            <a:br>
              <a:rPr lang="en-CA" dirty="0"/>
            </a:b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2FF094-9D20-2AFB-8D44-74C257C0D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7368" y="2141538"/>
            <a:ext cx="6488288" cy="364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61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32289-2060-1B14-4048-D90C2B3A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01" y="127000"/>
            <a:ext cx="10131425" cy="1456267"/>
          </a:xfrm>
        </p:spPr>
        <p:txBody>
          <a:bodyPr/>
          <a:lstStyle/>
          <a:p>
            <a:r>
              <a:rPr lang="en-CA" b="1" dirty="0"/>
              <a:t> SLIDE 9: BUSINESS VALUE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6375C-E4F6-389E-03F0-3595CC3C9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467" y="795867"/>
            <a:ext cx="11548534" cy="614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600" b="1" dirty="0"/>
              <a:t>BUSINESS VALUE &amp; ROI</a:t>
            </a:r>
          </a:p>
          <a:p>
            <a:endParaRPr lang="en-CA" sz="1100" b="1" dirty="0"/>
          </a:p>
          <a:p>
            <a:pPr marL="0" indent="0">
              <a:buNone/>
            </a:pPr>
            <a:r>
              <a:rPr lang="en-CA" sz="1100" b="1" dirty="0"/>
              <a:t>QUANTIFIABLE BENEFITS:</a:t>
            </a:r>
          </a:p>
          <a:p>
            <a:r>
              <a:rPr lang="en-CA" sz="1100" b="1" dirty="0"/>
              <a:t> 95% infrastructure cost reduction</a:t>
            </a:r>
          </a:p>
          <a:p>
            <a:r>
              <a:rPr lang="en-CA" sz="1100" b="1" dirty="0"/>
              <a:t> Zero server maintenance overhead</a:t>
            </a:r>
          </a:p>
          <a:p>
            <a:r>
              <a:rPr lang="en-CA" sz="1100" b="1" dirty="0"/>
              <a:t> Automatic scaling during traffic spikes</a:t>
            </a:r>
          </a:p>
          <a:p>
            <a:r>
              <a:rPr lang="en-CA" sz="1100" b="1" dirty="0"/>
              <a:t> 99.9% uptime SLA from Microsoft</a:t>
            </a:r>
          </a:p>
          <a:p>
            <a:r>
              <a:rPr lang="en-CA" sz="1100" b="1" dirty="0"/>
              <a:t> Rapid deployment (hours vs weeks)</a:t>
            </a:r>
          </a:p>
          <a:p>
            <a:pPr marL="0" indent="0">
              <a:buNone/>
            </a:pPr>
            <a:endParaRPr lang="en-CA" sz="1100" b="1" dirty="0"/>
          </a:p>
          <a:p>
            <a:pPr marL="0" indent="0">
              <a:buNone/>
            </a:pPr>
            <a:r>
              <a:rPr lang="en-CA" sz="1100" b="1" dirty="0"/>
              <a:t>SCALABILITY BENEFITS:</a:t>
            </a:r>
          </a:p>
          <a:p>
            <a:r>
              <a:rPr lang="en-CA" sz="1100" b="1" dirty="0"/>
              <a:t>Handles 1 to 1,000,000+ requests automatically</a:t>
            </a:r>
          </a:p>
          <a:p>
            <a:r>
              <a:rPr lang="en-CA" sz="1100" b="1" dirty="0"/>
              <a:t> No capacity planning required</a:t>
            </a:r>
          </a:p>
          <a:p>
            <a:r>
              <a:rPr lang="en-CA" sz="1100" b="1" dirty="0"/>
              <a:t> Instant scale-up during sales events</a:t>
            </a:r>
          </a:p>
          <a:p>
            <a:r>
              <a:rPr lang="en-CA" sz="1100" b="1" dirty="0"/>
              <a:t> Scale to zero when idle (zero cost)</a:t>
            </a:r>
          </a:p>
          <a:p>
            <a:pPr marL="0" indent="0">
              <a:buNone/>
            </a:pPr>
            <a:r>
              <a:rPr lang="en-CA" sz="1100" b="1" dirty="0"/>
              <a:t>RETURN ON INVESTMENT:</a:t>
            </a:r>
          </a:p>
          <a:p>
            <a:r>
              <a:rPr lang="en-CA" sz="1100" b="1" dirty="0"/>
              <a:t>• Break-even: Immediate (no upfront costs)</a:t>
            </a:r>
          </a:p>
          <a:p>
            <a:r>
              <a:rPr lang="en-CA" sz="1100" b="1" dirty="0"/>
              <a:t>• Monthly savings: $400-900 vs traditional</a:t>
            </a:r>
          </a:p>
          <a:p>
            <a:r>
              <a:rPr lang="en-CA" sz="1100" b="1" dirty="0"/>
              <a:t>• Operational efficiency: 90% improvement</a:t>
            </a:r>
          </a:p>
        </p:txBody>
      </p:sp>
    </p:spTree>
    <p:extLst>
      <p:ext uri="{BB962C8B-B14F-4D97-AF65-F5344CB8AC3E}">
        <p14:creationId xmlns:p14="http://schemas.microsoft.com/office/powerpoint/2010/main" val="2044610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EECBE-B2D1-3839-9286-E3A2B155E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152400"/>
            <a:ext cx="10131425" cy="1456267"/>
          </a:xfrm>
        </p:spPr>
        <p:txBody>
          <a:bodyPr/>
          <a:lstStyle/>
          <a:p>
            <a:r>
              <a:rPr lang="en-CA" b="1" dirty="0"/>
              <a:t>SLIDE 10: FUTURE ENHANCEMENTS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3C854-58EE-F14A-3BB7-5B1592933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933" y="1261533"/>
            <a:ext cx="11794067" cy="51392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dirty="0"/>
              <a:t>FUTURE ENHANCEMENTS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IMMEDIATE IMPROVEMENTS:</a:t>
            </a:r>
          </a:p>
          <a:p>
            <a:r>
              <a:rPr lang="en-CA" dirty="0"/>
              <a:t> Integrate Azure Cosmos DB for global distribution</a:t>
            </a:r>
          </a:p>
          <a:p>
            <a:r>
              <a:rPr lang="en-CA" dirty="0"/>
              <a:t>Implement Azure Logic Apps for email notifications</a:t>
            </a:r>
          </a:p>
          <a:p>
            <a:r>
              <a:rPr lang="en-CA" dirty="0"/>
              <a:t>Add Azure API Management for rate limiting</a:t>
            </a:r>
          </a:p>
          <a:p>
            <a:r>
              <a:rPr lang="en-CA" dirty="0"/>
              <a:t> Deploy Azure CDN for faster content delivery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ADVANCED FEATURES:</a:t>
            </a:r>
          </a:p>
          <a:p>
            <a:r>
              <a:rPr lang="en-CA" dirty="0"/>
              <a:t> Real payment gateway integration (Stripe/PayPal)</a:t>
            </a:r>
          </a:p>
          <a:p>
            <a:r>
              <a:rPr lang="en-CA" dirty="0"/>
              <a:t> Azure Cognitive Services for product recommendations</a:t>
            </a:r>
          </a:p>
          <a:p>
            <a:r>
              <a:rPr lang="en-CA" dirty="0"/>
              <a:t>Application Insights for advanced monitoring</a:t>
            </a:r>
          </a:p>
          <a:p>
            <a:r>
              <a:rPr lang="en-CA" dirty="0"/>
              <a:t> Azure Key Vault for enhanced security</a:t>
            </a:r>
          </a:p>
          <a:p>
            <a:r>
              <a:rPr lang="en-CA" dirty="0"/>
              <a:t> Multi-region deployment for global customers</a:t>
            </a:r>
          </a:p>
        </p:txBody>
      </p:sp>
    </p:spTree>
    <p:extLst>
      <p:ext uri="{BB962C8B-B14F-4D97-AF65-F5344CB8AC3E}">
        <p14:creationId xmlns:p14="http://schemas.microsoft.com/office/powerpoint/2010/main" val="1468537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C098B-2D6F-32B4-2062-1DCBD282C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334" y="228600"/>
            <a:ext cx="10131425" cy="1456267"/>
          </a:xfrm>
        </p:spPr>
        <p:txBody>
          <a:bodyPr/>
          <a:lstStyle/>
          <a:p>
            <a:r>
              <a:rPr lang="en-CA" b="1" dirty="0"/>
              <a:t>SLIDE 11: CHALLENGES &amp; SOLUTIONS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5FD1B-C68E-EFAB-317C-3C1057198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4067" y="1049867"/>
            <a:ext cx="11531600" cy="572346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sz="1400" dirty="0"/>
              <a:t>CHALLENGES FACED &amp; SOLUTIONS</a:t>
            </a:r>
          </a:p>
          <a:p>
            <a:endParaRPr lang="en-CA" sz="1400" dirty="0"/>
          </a:p>
          <a:p>
            <a:r>
              <a:rPr lang="en-CA" sz="1400" dirty="0"/>
              <a:t>TECHNICAL CHALLENGES:</a:t>
            </a:r>
          </a:p>
          <a:p>
            <a:r>
              <a:rPr lang="en-CA" sz="1400" dirty="0"/>
              <a:t> Function authentication and security</a:t>
            </a:r>
          </a:p>
          <a:p>
            <a:r>
              <a:rPr lang="en-CA" sz="1400" dirty="0"/>
              <a:t> JSON parsing and error handling</a:t>
            </a:r>
          </a:p>
          <a:p>
            <a:r>
              <a:rPr lang="en-CA" sz="1400" dirty="0"/>
              <a:t> Azure service integration</a:t>
            </a:r>
          </a:p>
          <a:p>
            <a:r>
              <a:rPr lang="en-CA" sz="1400" dirty="0"/>
              <a:t>Deployment configuration</a:t>
            </a:r>
          </a:p>
          <a:p>
            <a:endParaRPr lang="en-CA" sz="1400" dirty="0"/>
          </a:p>
          <a:p>
            <a:pPr marL="0" indent="0">
              <a:buNone/>
            </a:pPr>
            <a:r>
              <a:rPr lang="en-CA" sz="1400" dirty="0"/>
              <a:t>SOLUTIONS IMPLEMENTED:</a:t>
            </a:r>
          </a:p>
          <a:p>
            <a:r>
              <a:rPr lang="en-CA" sz="1400" dirty="0"/>
              <a:t> Function keys for API security</a:t>
            </a:r>
          </a:p>
          <a:p>
            <a:r>
              <a:rPr lang="en-CA" sz="1400" dirty="0"/>
              <a:t> Comprehensive error handling in Python</a:t>
            </a:r>
          </a:p>
          <a:p>
            <a:r>
              <a:rPr lang="en-CA" sz="1400" dirty="0"/>
              <a:t> Azure CLI for service management</a:t>
            </a:r>
          </a:p>
          <a:p>
            <a:r>
              <a:rPr lang="en-CA" sz="1400" dirty="0"/>
              <a:t> Automated deployment pipelines</a:t>
            </a:r>
          </a:p>
          <a:p>
            <a:endParaRPr lang="en-CA" sz="1400" dirty="0"/>
          </a:p>
          <a:p>
            <a:pPr marL="0" indent="0">
              <a:buNone/>
            </a:pPr>
            <a:r>
              <a:rPr lang="en-CA" sz="1400" dirty="0"/>
              <a:t>KEY LEARNINGS:</a:t>
            </a:r>
          </a:p>
          <a:p>
            <a:r>
              <a:rPr lang="en-CA" sz="1400" dirty="0"/>
              <a:t>Serverless architecture patterns</a:t>
            </a:r>
          </a:p>
          <a:p>
            <a:r>
              <a:rPr lang="en-CA" sz="1400" dirty="0"/>
              <a:t> Azure service integration best practices</a:t>
            </a:r>
          </a:p>
          <a:p>
            <a:r>
              <a:rPr lang="en-CA" sz="1400" dirty="0"/>
              <a:t> Cost optimization strategies</a:t>
            </a:r>
          </a:p>
          <a:p>
            <a:r>
              <a:rPr lang="en-CA" sz="1400" dirty="0"/>
              <a:t> Python development in cloud functions</a:t>
            </a:r>
          </a:p>
        </p:txBody>
      </p:sp>
    </p:spTree>
    <p:extLst>
      <p:ext uri="{BB962C8B-B14F-4D97-AF65-F5344CB8AC3E}">
        <p14:creationId xmlns:p14="http://schemas.microsoft.com/office/powerpoint/2010/main" val="2444703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2B73D-463C-7096-38D1-87FD91464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34" y="135466"/>
            <a:ext cx="10131425" cy="1456267"/>
          </a:xfrm>
        </p:spPr>
        <p:txBody>
          <a:bodyPr/>
          <a:lstStyle/>
          <a:p>
            <a:r>
              <a:rPr lang="en-CA" b="1" dirty="0"/>
              <a:t>SLIDE 12: CONCLUSION &amp; Q&amp;A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841BA-C1D0-BD7E-C8B7-C6A38257CA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401" y="821266"/>
            <a:ext cx="11624732" cy="59012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PROJECT SUCCESS METRICS:</a:t>
            </a:r>
          </a:p>
          <a:p>
            <a:r>
              <a:rPr lang="en-CA" dirty="0"/>
              <a:t>3 production APIs deployed and tested</a:t>
            </a:r>
          </a:p>
          <a:p>
            <a:r>
              <a:rPr lang="en-CA" dirty="0"/>
              <a:t> 95% infrastructure cost reduction achieved</a:t>
            </a:r>
          </a:p>
          <a:p>
            <a:r>
              <a:rPr lang="en-CA" dirty="0"/>
              <a:t> Automatic scaling implemented</a:t>
            </a:r>
          </a:p>
          <a:p>
            <a:r>
              <a:rPr lang="en-CA" dirty="0"/>
              <a:t> Zero server management required</a:t>
            </a:r>
          </a:p>
          <a:p>
            <a:r>
              <a:rPr lang="en-CA" dirty="0"/>
              <a:t> Enterprise-grade reliability delivered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TECHNOLOGIES DEMONSTRATED:</a:t>
            </a:r>
          </a:p>
          <a:p>
            <a:r>
              <a:rPr lang="en-CA" dirty="0"/>
              <a:t> Azure Functions • Blob Storage</a:t>
            </a:r>
          </a:p>
          <a:p>
            <a:r>
              <a:rPr lang="en-CA" dirty="0"/>
              <a:t> Service Bus • Python 3.11</a:t>
            </a:r>
          </a:p>
          <a:p>
            <a:r>
              <a:rPr lang="en-CA" dirty="0"/>
              <a:t> Azure CLI • RESTful APIs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QUESTIONS &amp; ANSWERS</a:t>
            </a:r>
          </a:p>
          <a:p>
            <a:endParaRPr lang="en-CA" dirty="0">
              <a:highlight>
                <a:srgbClr val="FF0000"/>
              </a:highlight>
            </a:endParaRPr>
          </a:p>
          <a:p>
            <a:r>
              <a:rPr lang="en-CA" b="1" dirty="0">
                <a:highlight>
                  <a:srgbClr val="FF0000"/>
                </a:highlight>
              </a:rPr>
              <a:t>Contact: Amit Kumar</a:t>
            </a:r>
          </a:p>
          <a:p>
            <a:r>
              <a:rPr lang="en-CA" b="1" dirty="0">
                <a:highlight>
                  <a:srgbClr val="FF0000"/>
                </a:highlight>
              </a:rPr>
              <a:t>Email: akumar250@myseneca.ca</a:t>
            </a:r>
          </a:p>
          <a:p>
            <a:r>
              <a:rPr lang="en-CA" b="1" dirty="0">
                <a:highlight>
                  <a:srgbClr val="FF0000"/>
                </a:highlight>
              </a:rPr>
              <a:t>Student ID: 153260237</a:t>
            </a:r>
          </a:p>
        </p:txBody>
      </p:sp>
    </p:spTree>
    <p:extLst>
      <p:ext uri="{BB962C8B-B14F-4D97-AF65-F5344CB8AC3E}">
        <p14:creationId xmlns:p14="http://schemas.microsoft.com/office/powerpoint/2010/main" val="163008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8D479-CA9B-078D-624B-63BD8F6C1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400" b="1" dirty="0"/>
              <a:t>Slide -1 BUSINESS PROBLEM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FFF63-CAF7-5C70-FB2B-64F984DE61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098" y="1531088"/>
            <a:ext cx="11702901" cy="515679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CA" sz="2200" dirty="0"/>
          </a:p>
          <a:p>
            <a:pPr marL="0" indent="0">
              <a:buNone/>
            </a:pPr>
            <a:r>
              <a:rPr lang="en-CA" sz="2200" b="1" dirty="0"/>
              <a:t>TRADITIONAL E-COMMERCE CHALLENGES:</a:t>
            </a:r>
          </a:p>
          <a:p>
            <a:r>
              <a:rPr lang="en-CA" sz="2200" b="1" dirty="0"/>
              <a:t> High Infrastructure Costs: $500-900/month</a:t>
            </a:r>
          </a:p>
          <a:p>
            <a:r>
              <a:rPr lang="en-CA" sz="2200" b="1" dirty="0"/>
              <a:t> Complex Server Maintenance</a:t>
            </a:r>
          </a:p>
          <a:p>
            <a:r>
              <a:rPr lang="en-CA" sz="2200" b="1" dirty="0"/>
              <a:t> Scaling Issues During Traffic Spikes</a:t>
            </a:r>
          </a:p>
          <a:p>
            <a:r>
              <a:rPr lang="en-CA" sz="2200" b="1" dirty="0"/>
              <a:t> Long Deployment Time (Weeks/Months)</a:t>
            </a:r>
          </a:p>
          <a:p>
            <a:endParaRPr lang="en-CA" sz="1900" dirty="0"/>
          </a:p>
          <a:p>
            <a:pPr marL="0" indent="0">
              <a:buNone/>
            </a:pPr>
            <a:r>
              <a:rPr lang="en-CA" sz="2200" b="1" dirty="0"/>
              <a:t>TARGET AUDIENCE:</a:t>
            </a:r>
          </a:p>
          <a:p>
            <a:r>
              <a:rPr lang="en-CA" sz="2200" b="1" dirty="0"/>
              <a:t> Small &amp; Medium E-commerce Businesses</a:t>
            </a:r>
          </a:p>
          <a:p>
            <a:r>
              <a:rPr lang="en-CA" sz="2200" b="1" dirty="0"/>
              <a:t> Startups with Limited Budgets</a:t>
            </a:r>
          </a:p>
          <a:p>
            <a:r>
              <a:rPr lang="en-CA" sz="2200" b="1" dirty="0"/>
              <a:t> Entrepreneurs Launching Online Stores</a:t>
            </a:r>
          </a:p>
          <a:p>
            <a:r>
              <a:rPr lang="en-CA" sz="2200" b="1" dirty="0"/>
              <a:t> Companies Needing Cost-Effective Solutions</a:t>
            </a:r>
          </a:p>
        </p:txBody>
      </p:sp>
    </p:spTree>
    <p:extLst>
      <p:ext uri="{BB962C8B-B14F-4D97-AF65-F5344CB8AC3E}">
        <p14:creationId xmlns:p14="http://schemas.microsoft.com/office/powerpoint/2010/main" val="3771238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F551E-3214-78CB-C243-9D7593C53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361507"/>
            <a:ext cx="10131425" cy="1456267"/>
          </a:xfrm>
        </p:spPr>
        <p:txBody>
          <a:bodyPr/>
          <a:lstStyle/>
          <a:p>
            <a:r>
              <a:rPr lang="en-CA" b="1" dirty="0"/>
              <a:t>Slide 2 -SOLUTION OVERVIEW</a:t>
            </a:r>
            <a:br>
              <a:rPr lang="en-CA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5546C-18C2-ACF5-39BF-FC4E107F2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616149"/>
            <a:ext cx="11254562" cy="4880344"/>
          </a:xfrm>
        </p:spPr>
        <p:txBody>
          <a:bodyPr>
            <a:normAutofit fontScale="62500" lnSpcReduction="20000"/>
          </a:bodyPr>
          <a:lstStyle/>
          <a:p>
            <a:pPr marL="0" indent="0" latinLnBrk="1">
              <a:buNone/>
            </a:pPr>
            <a:r>
              <a:rPr lang="en-CA" sz="2900" b="1" dirty="0"/>
              <a:t>AZURE SERVERLESS E-COMMERCE API</a:t>
            </a:r>
          </a:p>
          <a:p>
            <a:pPr latinLnBrk="1"/>
            <a:endParaRPr lang="en-CA" sz="2200" b="1" dirty="0"/>
          </a:p>
          <a:p>
            <a:pPr marL="0" indent="0" latinLnBrk="1">
              <a:buNone/>
            </a:pPr>
            <a:r>
              <a:rPr lang="en-CA" sz="2900" b="1" dirty="0"/>
              <a:t>KEY COMPONENTS:</a:t>
            </a:r>
          </a:p>
          <a:p>
            <a:pPr latinLnBrk="1"/>
            <a:r>
              <a:rPr lang="en-CA" sz="2900" b="1" dirty="0"/>
              <a:t> Azure Functions - 3 API Endpoints</a:t>
            </a:r>
          </a:p>
          <a:p>
            <a:pPr latinLnBrk="1"/>
            <a:r>
              <a:rPr lang="en-CA" sz="2900" b="1" dirty="0"/>
              <a:t> Blob Storage - Product &amp; Order Data</a:t>
            </a:r>
          </a:p>
          <a:p>
            <a:pPr latinLnBrk="1"/>
            <a:r>
              <a:rPr lang="en-CA" sz="2900" b="1" dirty="0"/>
              <a:t> Service Bus - Order Queue Processing</a:t>
            </a:r>
          </a:p>
          <a:p>
            <a:pPr latinLnBrk="1"/>
            <a:r>
              <a:rPr lang="en-CA" sz="2900" b="1" dirty="0"/>
              <a:t> Function Authentication - Secure Access</a:t>
            </a:r>
          </a:p>
          <a:p>
            <a:pPr latinLnBrk="1"/>
            <a:endParaRPr lang="en-CA" sz="2300" b="1" dirty="0"/>
          </a:p>
          <a:p>
            <a:pPr marL="0" indent="0" latinLnBrk="1">
              <a:buNone/>
            </a:pPr>
            <a:r>
              <a:rPr lang="en-CA" sz="2900" b="1" dirty="0"/>
              <a:t>KEY FEATURES:</a:t>
            </a:r>
          </a:p>
          <a:p>
            <a:pPr latinLnBrk="1"/>
            <a:r>
              <a:rPr lang="en-CA" sz="2900" b="1" dirty="0"/>
              <a:t>Complete Product Catalog Management</a:t>
            </a:r>
          </a:p>
          <a:p>
            <a:pPr latinLnBrk="1"/>
            <a:r>
              <a:rPr lang="en-CA" sz="2900" b="1" dirty="0"/>
              <a:t> Automated Order Processing with Tax Calculation</a:t>
            </a:r>
          </a:p>
          <a:p>
            <a:pPr latinLnBrk="1"/>
            <a:r>
              <a:rPr lang="en-CA" sz="2900" b="1" dirty="0"/>
              <a:t> Real-time Payment Confirmation</a:t>
            </a:r>
          </a:p>
          <a:p>
            <a:pPr latinLnBrk="1"/>
            <a:r>
              <a:rPr lang="en-CA" sz="2900" b="1" dirty="0"/>
              <a:t> Tracking Number Generation</a:t>
            </a:r>
          </a:p>
          <a:p>
            <a:pPr latinLnBrk="1"/>
            <a:r>
              <a:rPr lang="en-CA" sz="2900" b="1" dirty="0"/>
              <a:t> Secure RESTful APIs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868821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73F17-B801-6CD5-AB3B-23A47C0CD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b="1" dirty="0"/>
              <a:t>Slide 3 - ARCHITECTURE DIAGRAM</a:t>
            </a:r>
            <a:br>
              <a:rPr lang="en-CA" b="1" dirty="0"/>
            </a:br>
            <a:endParaRPr lang="en-CA" b="1" dirty="0"/>
          </a:p>
        </p:txBody>
      </p:sp>
      <p:pic>
        <p:nvPicPr>
          <p:cNvPr id="5" name="Content Placeholder 4" descr="A diagram of a service">
            <a:extLst>
              <a:ext uri="{FF2B5EF4-FFF2-40B4-BE49-F238E27FC236}">
                <a16:creationId xmlns:a16="http://schemas.microsoft.com/office/drawing/2014/main" id="{DB2F980D-7C26-BD34-7315-094E49E88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9802" y="1743212"/>
            <a:ext cx="6938256" cy="4625504"/>
          </a:xfrm>
        </p:spPr>
      </p:pic>
    </p:spTree>
    <p:extLst>
      <p:ext uri="{BB962C8B-B14F-4D97-AF65-F5344CB8AC3E}">
        <p14:creationId xmlns:p14="http://schemas.microsoft.com/office/powerpoint/2010/main" val="847055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C68D3-672A-FED1-7184-941CD9931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26195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CA" b="1" dirty="0"/>
              <a:t>SLIDE 4: AZURE COMPONENTS</a:t>
            </a:r>
            <a:br>
              <a:rPr lang="en-CA" b="1" dirty="0"/>
            </a:br>
            <a:endParaRPr lang="en-CA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C9B54-50AA-E0C5-E404-7A132E65E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589" y="2030930"/>
            <a:ext cx="13683916" cy="446612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CA" sz="1400" b="1" dirty="0"/>
              <a:t>1. ecommfunc153260237 - FUNCTION APP</a:t>
            </a:r>
          </a:p>
          <a:p>
            <a:r>
              <a:rPr lang="en-CA" sz="1400" b="1" dirty="0"/>
              <a:t>    Runtime: Python 3.11</a:t>
            </a:r>
          </a:p>
          <a:p>
            <a:r>
              <a:rPr lang="en-CA" sz="1400" b="1" dirty="0"/>
              <a:t>    3 Functions: </a:t>
            </a:r>
            <a:r>
              <a:rPr lang="en-CA" sz="1400" b="1" dirty="0" err="1"/>
              <a:t>GetProducts</a:t>
            </a:r>
            <a:r>
              <a:rPr lang="en-CA" sz="1400" b="1" dirty="0"/>
              <a:t>, </a:t>
            </a:r>
            <a:r>
              <a:rPr lang="en-CA" sz="1400" b="1" dirty="0" err="1"/>
              <a:t>CreateOrder</a:t>
            </a:r>
            <a:r>
              <a:rPr lang="en-CA" sz="1400" b="1" dirty="0"/>
              <a:t>, </a:t>
            </a:r>
            <a:r>
              <a:rPr lang="en-CA" sz="1400" b="1" dirty="0" err="1"/>
              <a:t>ProcessOrder</a:t>
            </a:r>
            <a:endParaRPr lang="en-CA" sz="1400" b="1" dirty="0"/>
          </a:p>
          <a:p>
            <a:r>
              <a:rPr lang="en-CA" sz="1400" b="1" dirty="0"/>
              <a:t>   Status: Running</a:t>
            </a:r>
          </a:p>
          <a:p>
            <a:endParaRPr lang="en-CA" sz="1400" b="1" dirty="0"/>
          </a:p>
          <a:p>
            <a:pPr marL="0" indent="0">
              <a:buNone/>
            </a:pPr>
            <a:r>
              <a:rPr lang="en-CA" sz="1400" b="1" dirty="0"/>
              <a:t>2. ecommstore153260237 - STORAGE ACCOUNT</a:t>
            </a:r>
          </a:p>
          <a:p>
            <a:r>
              <a:rPr lang="en-CA" sz="1400" b="1" dirty="0"/>
              <a:t>    Type: StorageV2 (Standard LRS)</a:t>
            </a:r>
          </a:p>
          <a:p>
            <a:r>
              <a:rPr lang="en-CA" sz="1400" b="1" dirty="0"/>
              <a:t>    Containers: products, orders</a:t>
            </a:r>
          </a:p>
          <a:p>
            <a:r>
              <a:rPr lang="en-CA" sz="1400" b="1" dirty="0"/>
              <a:t>    Status: Succeeded</a:t>
            </a:r>
          </a:p>
          <a:p>
            <a:endParaRPr lang="en-CA" sz="1400" b="1" dirty="0"/>
          </a:p>
          <a:p>
            <a:pPr marL="0" indent="0">
              <a:buNone/>
            </a:pPr>
            <a:r>
              <a:rPr lang="en-CA" sz="1400" b="1" dirty="0"/>
              <a:t>3. ecommbus153260237 - SERVICE BUS</a:t>
            </a:r>
          </a:p>
          <a:p>
            <a:r>
              <a:rPr lang="en-CA" sz="1400" b="1" dirty="0"/>
              <a:t>    Tier: Basic</a:t>
            </a:r>
          </a:p>
          <a:p>
            <a:r>
              <a:rPr lang="en-CA" sz="1400" b="1" dirty="0"/>
              <a:t>    Queue: orders</a:t>
            </a:r>
          </a:p>
          <a:p>
            <a:r>
              <a:rPr lang="en-CA" sz="1400" b="1" dirty="0"/>
              <a:t>    Status: Active</a:t>
            </a:r>
          </a:p>
          <a:p>
            <a:r>
              <a:rPr lang="en-CA" sz="1400" b="1" dirty="0"/>
              <a:t>ALL SERVICES OPERATIONAL IN CANADA EAST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EB06D76-612B-1BF9-B5D2-41AC8165A7F2}"/>
              </a:ext>
            </a:extLst>
          </p:cNvPr>
          <p:cNvSpPr txBox="1">
            <a:spLocks/>
          </p:cNvSpPr>
          <p:nvPr/>
        </p:nvSpPr>
        <p:spPr>
          <a:xfrm>
            <a:off x="224589" y="646142"/>
            <a:ext cx="7661709" cy="20726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latinLnBrk="1">
              <a:buNone/>
            </a:pPr>
            <a:r>
              <a:rPr lang="en-US" dirty="0"/>
              <a:t>AZURE SERVICES USED</a:t>
            </a:r>
          </a:p>
          <a:p>
            <a:pPr marL="0" indent="0" latinLnBrk="1">
              <a:buNone/>
            </a:pPr>
            <a:r>
              <a:rPr lang="en-US" dirty="0"/>
              <a:t> DEPLOYED RESOURCES:</a:t>
            </a:r>
          </a:p>
          <a:p>
            <a:pPr marL="0" indent="0">
              <a:buFont typeface="Arial"/>
              <a:buNone/>
            </a:pPr>
            <a:endParaRPr lang="en-CA" sz="800" b="1" dirty="0"/>
          </a:p>
        </p:txBody>
      </p:sp>
    </p:spTree>
    <p:extLst>
      <p:ext uri="{BB962C8B-B14F-4D97-AF65-F5344CB8AC3E}">
        <p14:creationId xmlns:p14="http://schemas.microsoft.com/office/powerpoint/2010/main" val="1109149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0561A-029B-6630-E71D-B6E65EC3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-198922"/>
            <a:ext cx="10131425" cy="1456267"/>
          </a:xfrm>
        </p:spPr>
        <p:txBody>
          <a:bodyPr/>
          <a:lstStyle/>
          <a:p>
            <a:pPr algn="ctr"/>
            <a:r>
              <a:rPr lang="en-US" b="1" dirty="0"/>
              <a:t>SLIDE 5: LIVE DEMO PLAN</a:t>
            </a:r>
            <a:br>
              <a:rPr lang="en-US" b="1" dirty="0"/>
            </a:br>
            <a:endParaRPr lang="en-CA" b="1" dirty="0"/>
          </a:p>
        </p:txBody>
      </p:sp>
      <p:pic>
        <p:nvPicPr>
          <p:cNvPr id="6" name="Content Placeholder 5" descr="A diagram of a software development&#10;&#10;AI-generated content may be incorrect.">
            <a:extLst>
              <a:ext uri="{FF2B5EF4-FFF2-40B4-BE49-F238E27FC236}">
                <a16:creationId xmlns:a16="http://schemas.microsoft.com/office/drawing/2014/main" id="{A44347F7-E804-2FAA-27FC-9FAB5CF9B0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6552" y="1389729"/>
            <a:ext cx="6602207" cy="4401471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8526580-6301-E395-7D07-01508A4EAF0F}"/>
              </a:ext>
            </a:extLst>
          </p:cNvPr>
          <p:cNvSpPr txBox="1">
            <a:spLocks/>
          </p:cNvSpPr>
          <p:nvPr/>
        </p:nvSpPr>
        <p:spPr>
          <a:xfrm>
            <a:off x="685800" y="171071"/>
            <a:ext cx="8227194" cy="152863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latinLnBrk="1"/>
            <a:r>
              <a:rPr lang="en-CA" sz="2000" b="1" dirty="0"/>
              <a:t>LIVE DEMONSTRATION PLAN</a:t>
            </a:r>
          </a:p>
          <a:p>
            <a:pPr latinLnBrk="1"/>
            <a:r>
              <a:rPr lang="en-CA" sz="2000" b="1" dirty="0"/>
              <a:t>DEMO SCENARIOS:</a:t>
            </a:r>
          </a:p>
        </p:txBody>
      </p:sp>
    </p:spTree>
    <p:extLst>
      <p:ext uri="{BB962C8B-B14F-4D97-AF65-F5344CB8AC3E}">
        <p14:creationId xmlns:p14="http://schemas.microsoft.com/office/powerpoint/2010/main" val="2564146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850E4-1F70-C0CF-6B78-A2CDA164F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80" y="157213"/>
            <a:ext cx="10131425" cy="1456267"/>
          </a:xfrm>
        </p:spPr>
        <p:txBody>
          <a:bodyPr/>
          <a:lstStyle/>
          <a:p>
            <a:r>
              <a:rPr lang="en-CA" b="1" dirty="0"/>
              <a:t>Slide 6- Browser Testing Results</a:t>
            </a:r>
            <a:br>
              <a:rPr lang="en-CA" b="1" dirty="0"/>
            </a:b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876AA9-6FC8-29EA-F771-9117ECD098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3276" y="1261736"/>
            <a:ext cx="8052380" cy="452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922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A76C1-286C-878D-1E9D-3985DEB0D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677" y="99461"/>
            <a:ext cx="10131425" cy="1456267"/>
          </a:xfrm>
        </p:spPr>
        <p:txBody>
          <a:bodyPr/>
          <a:lstStyle/>
          <a:p>
            <a:r>
              <a:rPr lang="en-US" b="1" dirty="0"/>
              <a:t>SCREENSHOT #2: Single Product Lookup</a:t>
            </a:r>
            <a:br>
              <a:rPr lang="en-US" b="1" dirty="0"/>
            </a:b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1DCABA-0E87-C774-6A2E-1EAF1299CE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5524" y="1224967"/>
            <a:ext cx="8105063" cy="456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113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B3F70-6DCE-152B-11AF-46898044B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677" y="168221"/>
            <a:ext cx="10131425" cy="1456267"/>
          </a:xfrm>
        </p:spPr>
        <p:txBody>
          <a:bodyPr/>
          <a:lstStyle/>
          <a:p>
            <a:r>
              <a:rPr lang="en-CA" b="1" dirty="0"/>
              <a:t>Slide 7  Terminal Testing </a:t>
            </a:r>
            <a:endParaRPr lang="en-CA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48FD67-19AF-8100-8565-D489CCA1D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8168" y="1624488"/>
            <a:ext cx="7407488" cy="416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9020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{C26E40F4-90D8-4D5C-B199-CA6FD7E37227}TFb5ae2469-0bae-4978-b0e0-39dd046150ff9a115ede-a9c3cc5252b0</Template>
  <TotalTime>165</TotalTime>
  <Words>668</Words>
  <Application>Microsoft Office PowerPoint</Application>
  <PresentationFormat>Widescreen</PresentationFormat>
  <Paragraphs>135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Arial</vt:lpstr>
      <vt:lpstr>Calibri</vt:lpstr>
      <vt:lpstr>Calibri Light</vt:lpstr>
      <vt:lpstr>Celestial</vt:lpstr>
      <vt:lpstr>CSP451: Cloud Computing Week 9 Azure Demo Presentation </vt:lpstr>
      <vt:lpstr>Slide -1 BUSINESS PROBLEM </vt:lpstr>
      <vt:lpstr>Slide 2 -SOLUTION OVERVIEW </vt:lpstr>
      <vt:lpstr>Slide 3 - ARCHITECTURE DIAGRAM </vt:lpstr>
      <vt:lpstr>SLIDE 4: AZURE COMPONENTS </vt:lpstr>
      <vt:lpstr>SLIDE 5: LIVE DEMO PLAN </vt:lpstr>
      <vt:lpstr>Slide 6- Browser Testing Results </vt:lpstr>
      <vt:lpstr>SCREENSHOT #2: Single Product Lookup </vt:lpstr>
      <vt:lpstr>Slide 7  Terminal Testing </vt:lpstr>
      <vt:lpstr>Slide 8 - Process Order terminal screenshot </vt:lpstr>
      <vt:lpstr> PART 3: Azure Portal   (Storage Account)  </vt:lpstr>
      <vt:lpstr>ecommfunc153260237 (Function App) </vt:lpstr>
      <vt:lpstr>ecommbus153260237 (Service Bus) </vt:lpstr>
      <vt:lpstr> SLIDE 9: BUSINESS VALUE </vt:lpstr>
      <vt:lpstr>SLIDE 10: FUTURE ENHANCEMENTS </vt:lpstr>
      <vt:lpstr>SLIDE 11: CHALLENGES &amp; SOLUTIONS </vt:lpstr>
      <vt:lpstr>SLIDE 12: CONCLUSION &amp; Q&amp;A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Amit Kumar</dc:creator>
  <cp:lastModifiedBy>Amit Kumar</cp:lastModifiedBy>
  <cp:revision>1</cp:revision>
  <dcterms:created xsi:type="dcterms:W3CDTF">2025-11-07T22:49:42Z</dcterms:created>
  <dcterms:modified xsi:type="dcterms:W3CDTF">2025-11-08T01:34:46Z</dcterms:modified>
</cp:coreProperties>
</file>

<file path=docProps/thumbnail.jpeg>
</file>